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7" r:id="rId2"/>
    <p:sldId id="259" r:id="rId3"/>
    <p:sldId id="260" r:id="rId4"/>
    <p:sldId id="261" r:id="rId5"/>
    <p:sldId id="262" r:id="rId6"/>
    <p:sldId id="263" r:id="rId7"/>
    <p:sldId id="264" r:id="rId8"/>
    <p:sldId id="270" r:id="rId9"/>
    <p:sldId id="265" r:id="rId10"/>
    <p:sldId id="275" r:id="rId11"/>
    <p:sldId id="269" r:id="rId12"/>
    <p:sldId id="266" r:id="rId13"/>
    <p:sldId id="273" r:id="rId14"/>
    <p:sldId id="258" r:id="rId15"/>
    <p:sldId id="274" r:id="rId16"/>
    <p:sldId id="278" r:id="rId17"/>
    <p:sldId id="277" r:id="rId18"/>
    <p:sldId id="279" r:id="rId19"/>
    <p:sldId id="276" r:id="rId20"/>
    <p:sldId id="267" r:id="rId21"/>
    <p:sldId id="268" r:id="rId22"/>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7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Question #7   </a:t>
          </a:r>
          <a:r>
            <a:rPr lang="en-CA" sz="3600" i="1" dirty="0" smtClean="0">
              <a:solidFill>
                <a:schemeClr val="tx1"/>
              </a:solidFill>
            </a:rPr>
            <a:t>A Controversial Analogy:</a:t>
          </a:r>
          <a:endParaRPr lang="en-CA" sz="3600" i="1" dirty="0">
            <a:solidFill>
              <a:schemeClr val="tx1"/>
            </a:solidFill>
          </a:endParaRPr>
        </a:p>
      </dgm:t>
    </dgm:pt>
    <dgm:pt modelId="{0F1B6982-8C88-4620-8558-0B8D9472557E}" type="parTrans" cxnId="{B12E8537-9338-472C-B9C4-100612A5991E}">
      <dgm:prSet/>
      <dgm:spPr/>
      <dgm:t>
        <a:bodyPr/>
        <a:lstStyle/>
        <a:p>
          <a:endParaRPr lang="en-CA" sz="3600"/>
        </a:p>
      </dgm:t>
    </dgm:pt>
    <dgm:pt modelId="{BB72B677-A913-4C76-98B3-507293A01794}" type="sib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2043" custLinFactNeighborY="8575">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1D8B2E9B-3B1C-4DA2-9C8B-830F65C9B113}" type="presOf" srcId="{B575BD38-797A-4E5C-9812-4F9D63DB3840}" destId="{2BB4ABA9-6AEF-4F9D-9E44-F0C29E9EC616}" srcOrd="0" destOrd="0" presId="urn:microsoft.com/office/officeart/2005/8/layout/vList2"/>
    <dgm:cxn modelId="{20618D21-D0B3-4E93-AEE5-30C8999B6A30}" type="presOf" srcId="{9A1A9C2E-6A51-4A7D-AF02-2EA260CD1331}" destId="{29DCFDB8-3DE9-445B-AB6B-AC83A3872176}" srcOrd="0" destOrd="0" presId="urn:microsoft.com/office/officeart/2005/8/layout/vList2"/>
    <dgm:cxn modelId="{9FD62DDC-C6F7-425E-AA6E-AA73C33BCC6C}" type="presParOf" srcId="{2BB4ABA9-6AEF-4F9D-9E44-F0C29E9EC616}" destId="{29DCFDB8-3DE9-445B-AB6B-AC83A387217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Richard Clark </a:t>
          </a:r>
          <a:endParaRPr lang="en-CA" sz="3600" dirty="0"/>
        </a:p>
      </dgm:t>
    </dgm:pt>
    <dgm:pt modelId="{BB72B677-A913-4C76-98B3-507293A01794}" type="sibTrans" cxnId="{B12E8537-9338-472C-B9C4-100612A5991E}">
      <dgm:prSet/>
      <dgm:spPr/>
      <dgm:t>
        <a:bodyPr/>
        <a:lstStyle/>
        <a:p>
          <a:endParaRPr lang="en-CA" sz="3600"/>
        </a:p>
      </dgm:t>
    </dgm:pt>
    <dgm:pt modelId="{0F1B6982-8C88-4620-8558-0B8D9472557E}" type="par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2043" custLinFactNeighborY="8575">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209020A3-0F5A-40B1-8FE4-C678B04222F6}" type="presOf" srcId="{B575BD38-797A-4E5C-9812-4F9D63DB3840}" destId="{2BB4ABA9-6AEF-4F9D-9E44-F0C29E9EC616}" srcOrd="0" destOrd="0" presId="urn:microsoft.com/office/officeart/2005/8/layout/vList2"/>
    <dgm:cxn modelId="{E00ED53C-6D83-43B1-AD15-C7EB326CE822}" type="presOf" srcId="{9A1A9C2E-6A51-4A7D-AF02-2EA260CD1331}" destId="{29DCFDB8-3DE9-445B-AB6B-AC83A3872176}" srcOrd="0" destOrd="0" presId="urn:microsoft.com/office/officeart/2005/8/layout/vList2"/>
    <dgm:cxn modelId="{8AA6776A-0DE7-47B3-9EE0-BDD556E20EDB}" type="presParOf" srcId="{2BB4ABA9-6AEF-4F9D-9E44-F0C29E9EC616}" destId="{29DCFDB8-3DE9-445B-AB6B-AC83A3872176}"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75BD38-797A-4E5C-9812-4F9D63DB3840}" type="doc">
      <dgm:prSet loTypeId="urn:microsoft.com/office/officeart/2005/8/layout/vList2" loCatId="list" qsTypeId="urn:microsoft.com/office/officeart/2005/8/quickstyle/3d1" qsCatId="3D" csTypeId="urn:microsoft.com/office/officeart/2005/8/colors/accent1_2" csCatId="accent1" phldr="1"/>
      <dgm:spPr/>
      <dgm:t>
        <a:bodyPr/>
        <a:lstStyle/>
        <a:p>
          <a:endParaRPr lang="en-CA"/>
        </a:p>
      </dgm:t>
    </dgm:pt>
    <dgm:pt modelId="{9A1A9C2E-6A51-4A7D-AF02-2EA260CD1331}">
      <dgm:prSet phldrT="[Text]" custT="1"/>
      <dgm:spPr/>
      <dgm:t>
        <a:bodyPr/>
        <a:lstStyle/>
        <a:p>
          <a:r>
            <a:rPr lang="en-CA" sz="3600" dirty="0" smtClean="0"/>
            <a:t>Educational Technology as defined by:</a:t>
          </a:r>
          <a:endParaRPr lang="en-CA" sz="3600" dirty="0"/>
        </a:p>
      </dgm:t>
    </dgm:pt>
    <dgm:pt modelId="{0F1B6982-8C88-4620-8558-0B8D9472557E}" type="parTrans" cxnId="{B12E8537-9338-472C-B9C4-100612A5991E}">
      <dgm:prSet/>
      <dgm:spPr/>
      <dgm:t>
        <a:bodyPr/>
        <a:lstStyle/>
        <a:p>
          <a:endParaRPr lang="en-CA" sz="3600"/>
        </a:p>
      </dgm:t>
    </dgm:pt>
    <dgm:pt modelId="{BB72B677-A913-4C76-98B3-507293A01794}" type="sibTrans" cxnId="{B12E8537-9338-472C-B9C4-100612A5991E}">
      <dgm:prSet/>
      <dgm:spPr/>
      <dgm:t>
        <a:bodyPr/>
        <a:lstStyle/>
        <a:p>
          <a:endParaRPr lang="en-CA" sz="3600"/>
        </a:p>
      </dgm:t>
    </dgm:pt>
    <dgm:pt modelId="{2BB4ABA9-6AEF-4F9D-9E44-F0C29E9EC616}" type="pres">
      <dgm:prSet presAssocID="{B575BD38-797A-4E5C-9812-4F9D63DB3840}" presName="linear" presStyleCnt="0">
        <dgm:presLayoutVars>
          <dgm:animLvl val="lvl"/>
          <dgm:resizeHandles val="exact"/>
        </dgm:presLayoutVars>
      </dgm:prSet>
      <dgm:spPr/>
      <dgm:t>
        <a:bodyPr/>
        <a:lstStyle/>
        <a:p>
          <a:endParaRPr lang="en-CA"/>
        </a:p>
      </dgm:t>
    </dgm:pt>
    <dgm:pt modelId="{29DCFDB8-3DE9-445B-AB6B-AC83A3872176}" type="pres">
      <dgm:prSet presAssocID="{9A1A9C2E-6A51-4A7D-AF02-2EA260CD1331}" presName="parentText" presStyleLbl="node1" presStyleIdx="0" presStyleCnt="1" custLinFactNeighborX="302" custLinFactNeighborY="-211">
        <dgm:presLayoutVars>
          <dgm:chMax val="0"/>
          <dgm:bulletEnabled val="1"/>
        </dgm:presLayoutVars>
      </dgm:prSet>
      <dgm:spPr/>
      <dgm:t>
        <a:bodyPr/>
        <a:lstStyle/>
        <a:p>
          <a:endParaRPr lang="en-CA"/>
        </a:p>
      </dgm:t>
    </dgm:pt>
  </dgm:ptLst>
  <dgm:cxnLst>
    <dgm:cxn modelId="{B12E8537-9338-472C-B9C4-100612A5991E}" srcId="{B575BD38-797A-4E5C-9812-4F9D63DB3840}" destId="{9A1A9C2E-6A51-4A7D-AF02-2EA260CD1331}" srcOrd="0" destOrd="0" parTransId="{0F1B6982-8C88-4620-8558-0B8D9472557E}" sibTransId="{BB72B677-A913-4C76-98B3-507293A01794}"/>
    <dgm:cxn modelId="{1A029FBF-EB7C-400A-A19A-3B0C7420A22A}" type="presOf" srcId="{9A1A9C2E-6A51-4A7D-AF02-2EA260CD1331}" destId="{29DCFDB8-3DE9-445B-AB6B-AC83A3872176}" srcOrd="0" destOrd="0" presId="urn:microsoft.com/office/officeart/2005/8/layout/vList2"/>
    <dgm:cxn modelId="{7377F630-AE69-45EF-9E34-04D162A41949}" type="presOf" srcId="{B575BD38-797A-4E5C-9812-4F9D63DB3840}" destId="{2BB4ABA9-6AEF-4F9D-9E44-F0C29E9EC616}" srcOrd="0" destOrd="0" presId="urn:microsoft.com/office/officeart/2005/8/layout/vList2"/>
    <dgm:cxn modelId="{D65466ED-A26C-4CEE-B600-2F94A1DF712A}" type="presParOf" srcId="{2BB4ABA9-6AEF-4F9D-9E44-F0C29E9EC616}" destId="{29DCFDB8-3DE9-445B-AB6B-AC83A387217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2975"/>
          <a:ext cx="8784976" cy="8611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Question #7   </a:t>
          </a:r>
          <a:r>
            <a:rPr lang="en-CA" sz="3600" i="1" kern="1200" dirty="0" smtClean="0">
              <a:solidFill>
                <a:schemeClr val="tx1"/>
              </a:solidFill>
            </a:rPr>
            <a:t>A Controversial Analogy:</a:t>
          </a:r>
          <a:endParaRPr lang="en-CA" sz="3600" i="1" kern="1200" dirty="0">
            <a:solidFill>
              <a:schemeClr val="tx1"/>
            </a:solidFill>
          </a:endParaRPr>
        </a:p>
      </dsp:txBody>
      <dsp:txXfrm>
        <a:off x="0" y="2975"/>
        <a:ext cx="8784976" cy="86112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2975"/>
          <a:ext cx="8784976" cy="8611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Richard Clark </a:t>
          </a:r>
          <a:endParaRPr lang="en-CA" sz="3600" kern="1200" dirty="0"/>
        </a:p>
      </dsp:txBody>
      <dsp:txXfrm>
        <a:off x="0" y="2975"/>
        <a:ext cx="8784976" cy="8611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CFDB8-3DE9-445B-AB6B-AC83A3872176}">
      <dsp:nvSpPr>
        <dsp:cNvPr id="0" name=""/>
        <dsp:cNvSpPr/>
      </dsp:nvSpPr>
      <dsp:spPr>
        <a:xfrm>
          <a:off x="0" y="0"/>
          <a:ext cx="8964488" cy="1048320"/>
        </a:xfrm>
        <a:prstGeom prst="round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CA" sz="3600" kern="1200" dirty="0" smtClean="0"/>
            <a:t>Educational Technology as defined by:</a:t>
          </a:r>
          <a:endParaRPr lang="en-CA" sz="3600" kern="1200" dirty="0"/>
        </a:p>
      </dsp:txBody>
      <dsp:txXfrm>
        <a:off x="0" y="0"/>
        <a:ext cx="8964488" cy="104832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4025"/>
          </a:xfrm>
          <a:prstGeom prst="rect">
            <a:avLst/>
          </a:prstGeom>
        </p:spPr>
        <p:txBody>
          <a:bodyPr vert="horz" lIns="91440" tIns="45720" rIns="91440" bIns="45720" rtlCol="0"/>
          <a:lstStyle>
            <a:lvl1pPr algn="r">
              <a:defRPr sz="1200"/>
            </a:lvl1pPr>
          </a:lstStyle>
          <a:p>
            <a:fld id="{27A410EB-DD3C-4A92-8E2C-F5B493D6624F}" type="datetimeFigureOut">
              <a:rPr lang="en-US" smtClean="0"/>
              <a:pPr/>
              <a:t>2012/07/05</a:t>
            </a:fld>
            <a:endParaRPr lang="en-US"/>
          </a:p>
        </p:txBody>
      </p:sp>
      <p:sp>
        <p:nvSpPr>
          <p:cNvPr id="4" name="Espace réservé du pied de page 3"/>
          <p:cNvSpPr>
            <a:spLocks noGrp="1"/>
          </p:cNvSpPr>
          <p:nvPr>
            <p:ph type="ftr" sz="quarter" idx="2"/>
          </p:nvPr>
        </p:nvSpPr>
        <p:spPr>
          <a:xfrm>
            <a:off x="0" y="8621713"/>
            <a:ext cx="2971800" cy="454025"/>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21713"/>
            <a:ext cx="2971800" cy="454025"/>
          </a:xfrm>
          <a:prstGeom prst="rect">
            <a:avLst/>
          </a:prstGeom>
        </p:spPr>
        <p:txBody>
          <a:bodyPr vert="horz" lIns="91440" tIns="45720" rIns="91440" bIns="45720" rtlCol="0" anchor="b"/>
          <a:lstStyle>
            <a:lvl1pPr algn="r">
              <a:defRPr sz="1200"/>
            </a:lvl1pPr>
          </a:lstStyle>
          <a:p>
            <a:fld id="{6A75631A-9B98-4760-AE3D-2F138CFEA00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3866"/>
          </a:xfrm>
          <a:prstGeom prst="rect">
            <a:avLst/>
          </a:prstGeom>
        </p:spPr>
        <p:txBody>
          <a:bodyPr vert="horz" lIns="91440" tIns="45720" rIns="91440" bIns="45720" rtlCol="0"/>
          <a:lstStyle>
            <a:lvl1pPr algn="r">
              <a:defRPr sz="1200"/>
            </a:lvl1pPr>
          </a:lstStyle>
          <a:p>
            <a:fld id="{81E111FB-F6DC-4A43-832F-84EE0827B03E}" type="datetimeFigureOut">
              <a:rPr lang="en-CA" smtClean="0"/>
              <a:pPr/>
              <a:t>05/07/2012</a:t>
            </a:fld>
            <a:endParaRPr lang="en-CA"/>
          </a:p>
        </p:txBody>
      </p:sp>
      <p:sp>
        <p:nvSpPr>
          <p:cNvPr id="4" name="Slide Image Placeholder 3"/>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11730"/>
            <a:ext cx="5486400" cy="40847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21883"/>
            <a:ext cx="2971800" cy="453866"/>
          </a:xfrm>
          <a:prstGeom prst="rect">
            <a:avLst/>
          </a:prstGeom>
        </p:spPr>
        <p:txBody>
          <a:bodyPr vert="horz" lIns="91440" tIns="45720" rIns="91440" bIns="45720" rtlCol="0" anchor="b"/>
          <a:lstStyle>
            <a:lvl1pPr algn="r">
              <a:defRPr sz="1200"/>
            </a:lvl1pPr>
          </a:lstStyle>
          <a:p>
            <a:fld id="{5EA09893-6EBD-40D9-9574-66D6BD654DF8}"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3E291CC9-B0C6-43FE-BF37-06D56F532D1A}" type="slidenum">
              <a:rPr lang="en-CA" smtClean="0"/>
              <a:pPr/>
              <a:t>3</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8E46278-5D42-416C-80D6-AD8CA3DCA07A}" type="datetimeFigureOut">
              <a:rPr lang="en-CA" smtClean="0"/>
              <a:pPr/>
              <a:t>05/07/2012</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C2ADE4D-FA5F-4A9E-A832-48654B86A464}"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C2ADE4D-FA5F-4A9E-A832-48654B86A464}"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8E46278-5D42-416C-80D6-AD8CA3DCA07A}" type="datetimeFigureOut">
              <a:rPr lang="en-CA" smtClean="0"/>
              <a:pPr/>
              <a:t>05/07/2012</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C2ADE4D-FA5F-4A9E-A832-48654B86A464}"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C2ADE4D-FA5F-4A9E-A832-48654B86A464}" type="slidenum">
              <a:rPr lang="en-CA" smtClean="0"/>
              <a:pPr/>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8E46278-5D42-416C-80D6-AD8CA3DCA07A}" type="datetimeFigureOut">
              <a:rPr lang="en-CA" smtClean="0"/>
              <a:pPr/>
              <a:t>05/07/2012</a:t>
            </a:fld>
            <a:endParaRPr lang="en-CA"/>
          </a:p>
        </p:txBody>
      </p:sp>
      <p:sp>
        <p:nvSpPr>
          <p:cNvPr id="10" name="Slide Number Placeholder 9"/>
          <p:cNvSpPr>
            <a:spLocks noGrp="1"/>
          </p:cNvSpPr>
          <p:nvPr>
            <p:ph type="sldNum" sz="quarter" idx="16"/>
          </p:nvPr>
        </p:nvSpPr>
        <p:spPr/>
        <p:txBody>
          <a:bodyPr rtlCol="0"/>
          <a:lstStyle/>
          <a:p>
            <a:fld id="{CC2ADE4D-FA5F-4A9E-A832-48654B86A464}" type="slidenum">
              <a:rPr lang="en-CA" smtClean="0"/>
              <a:pPr/>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8E46278-5D42-416C-80D6-AD8CA3DCA07A}" type="datetimeFigureOut">
              <a:rPr lang="en-CA" smtClean="0"/>
              <a:pPr/>
              <a:t>05/07/2012</a:t>
            </a:fld>
            <a:endParaRPr lang="en-CA"/>
          </a:p>
        </p:txBody>
      </p:sp>
      <p:sp>
        <p:nvSpPr>
          <p:cNvPr id="12" name="Slide Number Placeholder 11"/>
          <p:cNvSpPr>
            <a:spLocks noGrp="1"/>
          </p:cNvSpPr>
          <p:nvPr>
            <p:ph type="sldNum" sz="quarter" idx="16"/>
          </p:nvPr>
        </p:nvSpPr>
        <p:spPr/>
        <p:txBody>
          <a:bodyPr rtlCol="0"/>
          <a:lstStyle/>
          <a:p>
            <a:fld id="{CC2ADE4D-FA5F-4A9E-A832-48654B86A464}" type="slidenum">
              <a:rPr lang="en-CA" smtClean="0"/>
              <a:pPr/>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C2ADE4D-FA5F-4A9E-A832-48654B86A464}"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8E46278-5D42-416C-80D6-AD8CA3DCA07A}" type="datetimeFigureOut">
              <a:rPr lang="en-CA" smtClean="0"/>
              <a:pPr/>
              <a:t>05/07/2012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C2ADE4D-FA5F-4A9E-A832-48654B86A464}" type="slidenum">
              <a:rPr lang="en-CA" smtClean="0"/>
              <a:pPr/>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8E46278-5D42-416C-80D6-AD8CA3DCA07A}" type="datetimeFigureOut">
              <a:rPr lang="en-CA" smtClean="0"/>
              <a:pPr/>
              <a:t>05/07/2012</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C2ADE4D-FA5F-4A9E-A832-48654B86A464}" type="slidenum">
              <a:rPr lang="en-CA" smtClean="0"/>
              <a:pPr/>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8E46278-5D42-416C-80D6-AD8CA3DCA07A}" type="datetimeFigureOut">
              <a:rPr lang="en-CA" smtClean="0"/>
              <a:pPr/>
              <a:t>05/07/2012</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C2ADE4D-FA5F-4A9E-A832-48654B86A46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youtube.com/watch?v=TZjRJeWfVtY"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hyperlink" Target="http://articles.latimes.com/2012/feb/04/business/la-fi-hiltzik-20120205" TargetMode="External"/><Relationship Id="rId2" Type="http://schemas.openxmlformats.org/officeDocument/2006/relationships/hyperlink" Target="file:///C:\Users\jennifer.nicholson\Documents\Ch.%2018%20Richard%20Clark%20What's%20Next.doc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cf.usc.edu/~clark/" TargetMode="External"/><Relationship Id="rId2" Type="http://schemas.openxmlformats.org/officeDocument/2006/relationships/hyperlink" Target="http://www.youtube.com/watch?v=TZjRJeWfVt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514600"/>
            <a:ext cx="6477000" cy="1828800"/>
          </a:xfrm>
        </p:spPr>
        <p:txBody>
          <a:bodyPr>
            <a:normAutofit fontScale="90000"/>
          </a:bodyPr>
          <a:lstStyle/>
          <a:p>
            <a:r>
              <a:rPr lang="en-CA" dirty="0" smtClean="0"/>
              <a:t>Educational Technology and Student Achievement in the 21st Century:</a:t>
            </a:r>
            <a:endParaRPr lang="en-CA" dirty="0"/>
          </a:p>
        </p:txBody>
      </p:sp>
      <p:sp>
        <p:nvSpPr>
          <p:cNvPr id="4" name="Subtitle 3"/>
          <p:cNvSpPr>
            <a:spLocks noGrp="1"/>
          </p:cNvSpPr>
          <p:nvPr>
            <p:ph type="subTitle" idx="1"/>
          </p:nvPr>
        </p:nvSpPr>
        <p:spPr>
          <a:xfrm>
            <a:off x="381000" y="4572000"/>
            <a:ext cx="6705600" cy="685800"/>
          </a:xfrm>
        </p:spPr>
        <p:txBody>
          <a:bodyPr/>
          <a:lstStyle/>
          <a:p>
            <a:r>
              <a:rPr lang="en-CA" dirty="0" smtClean="0"/>
              <a:t>The Richard Clark Debate</a:t>
            </a:r>
            <a:endParaRPr lang="en-CA" dirty="0"/>
          </a:p>
        </p:txBody>
      </p:sp>
      <p:sp>
        <p:nvSpPr>
          <p:cNvPr id="6" name="Rectangle 5"/>
          <p:cNvSpPr/>
          <p:nvPr/>
        </p:nvSpPr>
        <p:spPr>
          <a:xfrm>
            <a:off x="2269479" y="3244334"/>
            <a:ext cx="184731" cy="369332"/>
          </a:xfrm>
          <a:prstGeom prst="rect">
            <a:avLst/>
          </a:prstGeom>
        </p:spPr>
        <p:txBody>
          <a:bodyPr wrap="none">
            <a:spAutoFit/>
          </a:bodyPr>
          <a:lstStyle/>
          <a:p>
            <a:endParaRPr lang="en-CA" dirty="0"/>
          </a:p>
        </p:txBody>
      </p:sp>
      <p:pic>
        <p:nvPicPr>
          <p:cNvPr id="4098" name="Picture 2" descr="http://hrinsider.org/wp-content/uploads/2010/07/Scales-of-Justice-Clip-Art.gif"/>
          <p:cNvPicPr>
            <a:picLocks noChangeAspect="1" noChangeArrowheads="1"/>
          </p:cNvPicPr>
          <p:nvPr/>
        </p:nvPicPr>
        <p:blipFill>
          <a:blip r:embed="rId3" cstate="print"/>
          <a:srcRect/>
          <a:stretch>
            <a:fillRect/>
          </a:stretch>
        </p:blipFill>
        <p:spPr bwMode="auto">
          <a:xfrm>
            <a:off x="304800" y="304800"/>
            <a:ext cx="2558716" cy="1828800"/>
          </a:xfrm>
          <a:prstGeom prst="rect">
            <a:avLst/>
          </a:prstGeom>
          <a:noFill/>
        </p:spPr>
      </p:pic>
      <p:sp>
        <p:nvSpPr>
          <p:cNvPr id="7" name="ZoneTexte 6"/>
          <p:cNvSpPr txBox="1"/>
          <p:nvPr/>
        </p:nvSpPr>
        <p:spPr>
          <a:xfrm>
            <a:off x="2438400" y="6087070"/>
            <a:ext cx="6024791" cy="923330"/>
          </a:xfrm>
          <a:prstGeom prst="rect">
            <a:avLst/>
          </a:prstGeom>
          <a:noFill/>
        </p:spPr>
        <p:txBody>
          <a:bodyPr wrap="square" rtlCol="0">
            <a:spAutoFit/>
          </a:bodyPr>
          <a:lstStyle/>
          <a:p>
            <a:r>
              <a:rPr lang="en-US" dirty="0" smtClean="0"/>
              <a:t>By </a:t>
            </a:r>
            <a:r>
              <a:rPr lang="en-CA" dirty="0" smtClean="0"/>
              <a:t>Susan Holden, Mark Lloyd, Jennifer Nicholson, Eric McIntyre, </a:t>
            </a:r>
          </a:p>
          <a:p>
            <a:r>
              <a:rPr lang="en-CA" dirty="0" smtClean="0"/>
              <a:t>Huguette Poirier and Julie Stewart</a:t>
            </a:r>
          </a:p>
          <a:p>
            <a:endParaRPr lang="en-US" dirty="0"/>
          </a:p>
        </p:txBody>
      </p:sp>
    </p:spTree>
  </p:cSld>
  <p:clrMapOvr>
    <a:masterClrMapping/>
  </p:clrMapOvr>
  <p:transition>
    <p:wipe dir="d"/>
    <p:sndAc>
      <p:stSnd>
        <p:snd r:embed="rId2" name="explod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828800"/>
            <a:ext cx="8153400" cy="4267200"/>
          </a:xfrm>
        </p:spPr>
        <p:txBody>
          <a:bodyPr>
            <a:noAutofit/>
          </a:bodyPr>
          <a:lstStyle/>
          <a:p>
            <a:pPr>
              <a:buFont typeface="Wingdings" pitchFamily="2" charset="2"/>
              <a:buChar char="§"/>
            </a:pPr>
            <a:r>
              <a:rPr lang="en-CA" sz="2400" dirty="0" smtClean="0"/>
              <a:t>Who is responsible for this push towards using technology? The companies who make it. </a:t>
            </a:r>
            <a:r>
              <a:rPr lang="en-CA" sz="2400" dirty="0" err="1" smtClean="0"/>
              <a:t>Hiltzik</a:t>
            </a:r>
            <a:r>
              <a:rPr lang="en-CA" sz="2400" dirty="0" smtClean="0"/>
              <a:t> (2012) stated: “The push for advanced technology in the schoolroom is driven by </a:t>
            </a:r>
            <a:r>
              <a:rPr lang="en-CA" sz="2400" u="sng" dirty="0" smtClean="0">
                <a:solidFill>
                  <a:schemeClr val="accent2"/>
                </a:solidFill>
              </a:rPr>
              <a:t>commercial</a:t>
            </a:r>
            <a:r>
              <a:rPr lang="en-CA" sz="2400" dirty="0" smtClean="0">
                <a:solidFill>
                  <a:schemeClr val="accent2"/>
                </a:solidFill>
              </a:rPr>
              <a:t>,</a:t>
            </a:r>
            <a:r>
              <a:rPr lang="en-CA" sz="2400" dirty="0" smtClean="0"/>
              <a:t> not pedagogical, considerations. The leading promoter of the replacement of paper textbooks by e-book and electronic devices today is Apple, which announced at a media event last month that it dreams of a world in which every pupil reads textbooks on an </a:t>
            </a:r>
            <a:r>
              <a:rPr lang="en-CA" sz="2400" dirty="0" err="1" smtClean="0"/>
              <a:t>IPad</a:t>
            </a:r>
            <a:r>
              <a:rPr lang="en-CA" sz="2400" dirty="0" smtClean="0"/>
              <a:t> or a Mac.”</a:t>
            </a:r>
          </a:p>
          <a:p>
            <a:pPr>
              <a:buFont typeface="Wingdings" pitchFamily="2" charset="2"/>
              <a:buChar char="§"/>
            </a:pPr>
            <a:r>
              <a:rPr lang="en-CA" sz="2400" dirty="0" smtClean="0"/>
              <a:t>Technology is expensive and needs to be purchased thoughtfully and carefully. We need to make sure we aren’t spending money that could be used to hire more teachers.</a:t>
            </a:r>
          </a:p>
          <a:p>
            <a:pPr>
              <a:buNone/>
            </a:pPr>
            <a:endParaRPr lang="en-CA"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Agree Continued</a:t>
            </a:r>
            <a:endParaRPr lang="en-CA" dirty="0"/>
          </a:p>
        </p:txBody>
      </p:sp>
      <p:sp>
        <p:nvSpPr>
          <p:cNvPr id="3" name="Content Placeholder 2"/>
          <p:cNvSpPr>
            <a:spLocks noGrp="1"/>
          </p:cNvSpPr>
          <p:nvPr>
            <p:ph sz="quarter" idx="1"/>
          </p:nvPr>
        </p:nvSpPr>
        <p:spPr/>
        <p:txBody>
          <a:bodyPr>
            <a:normAutofit/>
          </a:bodyPr>
          <a:lstStyle/>
          <a:p>
            <a:r>
              <a:rPr lang="en-US" sz="2400" dirty="0" smtClean="0"/>
              <a:t>The computers (technologies) themselves cannot impact student achievement if the students don’t know how to use them or what they are capable of-just like the truck delivering the groceries. The food is all there, but we need guidance/ education to know which food is the most nutritious.</a:t>
            </a:r>
            <a:endParaRPr lang="en-CA" sz="2400" dirty="0" smtClean="0"/>
          </a:p>
          <a:p>
            <a:endParaRPr lang="en-CA" sz="3600" dirty="0"/>
          </a:p>
        </p:txBody>
      </p:sp>
    </p:spTree>
  </p:cSld>
  <p:clrMapOvr>
    <a:masterClrMapping/>
  </p:clrMapOvr>
  <p:transition>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838200"/>
          </a:xfrm>
        </p:spPr>
        <p:txBody>
          <a:bodyPr>
            <a:normAutofit fontScale="90000"/>
          </a:bodyPr>
          <a:lstStyle/>
          <a:p>
            <a:r>
              <a:rPr lang="en-CA" sz="2800" dirty="0" smtClean="0"/>
              <a:t/>
            </a:r>
            <a:br>
              <a:rPr lang="en-CA" sz="2800" dirty="0" smtClean="0"/>
            </a:br>
            <a:endParaRPr lang="en-CA" sz="2800" dirty="0"/>
          </a:p>
        </p:txBody>
      </p:sp>
      <p:sp>
        <p:nvSpPr>
          <p:cNvPr id="3" name="Content Placeholder 2"/>
          <p:cNvSpPr>
            <a:spLocks noGrp="1"/>
          </p:cNvSpPr>
          <p:nvPr>
            <p:ph sz="quarter" idx="1"/>
          </p:nvPr>
        </p:nvSpPr>
        <p:spPr>
          <a:xfrm>
            <a:off x="381000" y="1600200"/>
            <a:ext cx="8305800" cy="5257800"/>
          </a:xfrm>
        </p:spPr>
        <p:txBody>
          <a:bodyPr>
            <a:normAutofit fontScale="92500" lnSpcReduction="10000"/>
          </a:bodyPr>
          <a:lstStyle/>
          <a:p>
            <a:pPr>
              <a:buNone/>
            </a:pPr>
            <a:r>
              <a:rPr lang="en-CA" sz="2400" u="sng" dirty="0" smtClean="0">
                <a:solidFill>
                  <a:schemeClr val="accent2"/>
                </a:solidFill>
              </a:rPr>
              <a:t>Why we disagree with Clark:</a:t>
            </a:r>
          </a:p>
          <a:p>
            <a:pPr>
              <a:buFont typeface="Wingdings" pitchFamily="2" charset="2"/>
              <a:buChar char="§"/>
            </a:pPr>
            <a:r>
              <a:rPr lang="en-CA" sz="2400" dirty="0" smtClean="0"/>
              <a:t>Certain populations (special needs students) require the use of technology in order to actively participate, learn and achieve. A student with physical limitations may not be able to turn the pages of a book independently, but they could very likely turn the pages of an e-book on an </a:t>
            </a:r>
            <a:r>
              <a:rPr lang="en-CA" sz="2400" dirty="0" err="1" smtClean="0"/>
              <a:t>Ipad</a:t>
            </a:r>
            <a:r>
              <a:rPr lang="en-CA" sz="2400" dirty="0" smtClean="0"/>
              <a:t> without assistance.</a:t>
            </a:r>
          </a:p>
          <a:p>
            <a:pPr>
              <a:buFont typeface="Wingdings" pitchFamily="2" charset="2"/>
              <a:buChar char="§"/>
            </a:pPr>
            <a:r>
              <a:rPr lang="en-CA" sz="2400" dirty="0" smtClean="0"/>
              <a:t>Students are not only motivated by the use of technology, it has been omnipresent throughout the entire course of their lives. Why not combine their enthusiasm with the curricular content we are required to teach?</a:t>
            </a:r>
          </a:p>
          <a:p>
            <a:pPr>
              <a:buFont typeface="Wingdings" pitchFamily="2" charset="2"/>
              <a:buChar char="§"/>
            </a:pPr>
            <a:r>
              <a:rPr lang="en-US" sz="2400" dirty="0" smtClean="0"/>
              <a:t>People, by nature, are afraid of what they don’t know. Fear of failure is very real. What is often overlooked is that without failure there can’t be success. (ELI conference Feb 2010). </a:t>
            </a:r>
          </a:p>
          <a:p>
            <a:pPr>
              <a:buFont typeface="Wingdings" pitchFamily="2" charset="2"/>
              <a:buChar char="§"/>
            </a:pPr>
            <a:r>
              <a:rPr lang="en-CA" sz="2400" dirty="0" smtClean="0"/>
              <a:t>The use of technology is</a:t>
            </a:r>
            <a:r>
              <a:rPr lang="en-CA" sz="2400" dirty="0" smtClean="0">
                <a:solidFill>
                  <a:srgbClr val="FF0000"/>
                </a:solidFill>
              </a:rPr>
              <a:t> </a:t>
            </a:r>
            <a:r>
              <a:rPr lang="en-CA" sz="2400" dirty="0" smtClean="0">
                <a:solidFill>
                  <a:schemeClr val="accent2"/>
                </a:solidFill>
              </a:rPr>
              <a:t>ubiquitous</a:t>
            </a:r>
            <a:r>
              <a:rPr lang="en-CA" sz="2400" dirty="0" smtClean="0"/>
              <a:t>; if we don’t educate our students on how to use it properly we will be doing them a great disservice.</a:t>
            </a:r>
          </a:p>
          <a:p>
            <a:pPr>
              <a:buFont typeface="Wingdings" pitchFamily="2" charset="2"/>
              <a:buChar char="§"/>
            </a:pPr>
            <a:endParaRPr lang="en-CA" sz="2000" dirty="0" smtClean="0"/>
          </a:p>
          <a:p>
            <a:pPr>
              <a:buNone/>
            </a:pPr>
            <a:endParaRPr lang="en-CA" sz="2000" dirty="0"/>
          </a:p>
        </p:txBody>
      </p:sp>
      <p:sp>
        <p:nvSpPr>
          <p:cNvPr id="4" name="Rounded Rectangle 3"/>
          <p:cNvSpPr/>
          <p:nvPr/>
        </p:nvSpPr>
        <p:spPr>
          <a:xfrm>
            <a:off x="179512" y="152400"/>
            <a:ext cx="8964488" cy="937845"/>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2800" dirty="0" smtClean="0"/>
              <a:t>How would you respond to it?</a:t>
            </a:r>
            <a:endParaRPr lang="en-CA" sz="2800" dirty="0"/>
          </a:p>
        </p:txBody>
      </p:sp>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Disagree Cont’d</a:t>
            </a:r>
            <a:endParaRPr lang="en-CA" dirty="0"/>
          </a:p>
        </p:txBody>
      </p:sp>
      <p:sp>
        <p:nvSpPr>
          <p:cNvPr id="3" name="Content Placeholder 2"/>
          <p:cNvSpPr>
            <a:spLocks noGrp="1"/>
          </p:cNvSpPr>
          <p:nvPr>
            <p:ph sz="quarter" idx="1"/>
          </p:nvPr>
        </p:nvSpPr>
        <p:spPr/>
        <p:txBody>
          <a:bodyPr>
            <a:normAutofit/>
          </a:bodyPr>
          <a:lstStyle/>
          <a:p>
            <a:r>
              <a:rPr lang="en-US" dirty="0" err="1" smtClean="0"/>
              <a:t>Kozma</a:t>
            </a:r>
            <a:r>
              <a:rPr lang="en-US" dirty="0" smtClean="0"/>
              <a:t> (1994) states: “If there is no relationship between media and learning it may be because we have not yet made one. If we do not understand the potential relationship between media and learning, quite likely one will not be made. And finally, if we preclude consideration of a relationship in our theory and research by conceptualizing media as "mere vehicles," we are likely to never understand the potential for such a relationship.” </a:t>
            </a:r>
          </a:p>
          <a:p>
            <a:pPr>
              <a:buNone/>
            </a:pPr>
            <a:endParaRPr lang="en-CA" dirty="0"/>
          </a:p>
        </p:txBody>
      </p:sp>
    </p:spTree>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4343400"/>
          </a:xfrm>
        </p:spPr>
        <p:txBody>
          <a:bodyPr/>
          <a:lstStyle/>
          <a:p>
            <a:r>
              <a:rPr lang="en-CA" dirty="0" smtClean="0">
                <a:hlinkClick r:id="rId2"/>
              </a:rPr>
              <a:t>http://www.youtube.com/watch?v=TZjRJeWfVtY</a:t>
            </a:r>
            <a:endParaRPr lang="en-CA" dirty="0" smtClean="0"/>
          </a:p>
          <a:p>
            <a:endParaRPr lang="en-CA" dirty="0"/>
          </a:p>
        </p:txBody>
      </p:sp>
      <p:pic>
        <p:nvPicPr>
          <p:cNvPr id="24578" name="Picture 2" descr="http://ts4.mm.bing.net/th?id=I4800391063012647&amp;pid=1.1"/>
          <p:cNvPicPr>
            <a:picLocks noChangeAspect="1" noChangeArrowheads="1"/>
          </p:cNvPicPr>
          <p:nvPr/>
        </p:nvPicPr>
        <p:blipFill>
          <a:blip r:embed="rId3" cstate="print"/>
          <a:srcRect/>
          <a:stretch>
            <a:fillRect/>
          </a:stretch>
        </p:blipFill>
        <p:spPr bwMode="auto">
          <a:xfrm>
            <a:off x="1259632" y="2708920"/>
            <a:ext cx="6408712" cy="3546156"/>
          </a:xfrm>
          <a:prstGeom prst="rect">
            <a:avLst/>
          </a:prstGeom>
          <a:noFill/>
        </p:spPr>
      </p:pic>
      <p:sp>
        <p:nvSpPr>
          <p:cNvPr id="5" name="Rounded Rectangle 4"/>
          <p:cNvSpPr/>
          <p:nvPr/>
        </p:nvSpPr>
        <p:spPr>
          <a:xfrm>
            <a:off x="179512" y="228601"/>
            <a:ext cx="8964488" cy="8382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4000" dirty="0" smtClean="0"/>
              <a:t>Shift Happens</a:t>
            </a:r>
            <a:endParaRPr lang="en-CA" sz="4000" dirty="0"/>
          </a:p>
        </p:txBody>
      </p:sp>
    </p:spTree>
  </p:cSld>
  <p:clrMapOvr>
    <a:masterClrMapping/>
  </p:clrMapOvr>
  <p:transition>
    <p:comb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US" dirty="0" smtClean="0"/>
              <a:t>Now that both sides of the debate have been presented, it is your turn to delve into this discussion</a:t>
            </a:r>
          </a:p>
          <a:p>
            <a:pPr>
              <a:buNone/>
            </a:pPr>
            <a:endParaRPr lang="en-US" dirty="0" smtClean="0"/>
          </a:p>
          <a:p>
            <a:r>
              <a:rPr lang="en-US" dirty="0" smtClean="0"/>
              <a:t>Red agree (media doesn’t affect student achievement)</a:t>
            </a:r>
          </a:p>
          <a:p>
            <a:pPr>
              <a:buNone/>
            </a:pPr>
            <a:endParaRPr lang="en-US" dirty="0" smtClean="0"/>
          </a:p>
          <a:p>
            <a:r>
              <a:rPr lang="en-US" dirty="0" smtClean="0"/>
              <a:t>Blue Disagree (the potential for measuring achievement via technology is not fully understood but it is exponential)</a:t>
            </a:r>
            <a:endParaRPr lang="en-CA" dirty="0"/>
          </a:p>
        </p:txBody>
      </p:sp>
      <p:sp>
        <p:nvSpPr>
          <p:cNvPr id="4" name="Rounded Rectangle 3"/>
          <p:cNvSpPr/>
          <p:nvPr/>
        </p:nvSpPr>
        <p:spPr>
          <a:xfrm>
            <a:off x="179512" y="228601"/>
            <a:ext cx="8964488" cy="914399"/>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Open for Discussion (5 </a:t>
            </a:r>
            <a:r>
              <a:rPr lang="en-US" sz="3600" dirty="0" err="1" smtClean="0"/>
              <a:t>mins</a:t>
            </a:r>
            <a:r>
              <a:rPr lang="en-US" sz="3600" dirty="0" smtClean="0"/>
              <a:t>)</a:t>
            </a:r>
            <a:endParaRPr lang="en-CA" sz="3600" dirty="0"/>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sz="quarter" idx="1"/>
          </p:nvPr>
        </p:nvSpPr>
        <p:spPr/>
        <p:txBody>
          <a:bodyPr>
            <a:normAutofit/>
          </a:bodyPr>
          <a:lstStyle/>
          <a:p>
            <a:pPr>
              <a:buNone/>
            </a:pPr>
            <a:r>
              <a:rPr lang="en-US" sz="4000" dirty="0" smtClean="0"/>
              <a:t>  30 years later, what is your opinion on the use of specific technology in the achievement of special needs students in the classroom?</a:t>
            </a:r>
            <a:endParaRPr lang="en-CA" sz="4000" dirty="0"/>
          </a:p>
        </p:txBody>
      </p:sp>
      <p:sp>
        <p:nvSpPr>
          <p:cNvPr id="4" name="Rounded Rectangle 3"/>
          <p:cNvSpPr/>
          <p:nvPr/>
        </p:nvSpPr>
        <p:spPr>
          <a:xfrm>
            <a:off x="179512" y="228600"/>
            <a:ext cx="8964488" cy="9144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The Question We Asked Dr. Clark:</a:t>
            </a:r>
            <a:endParaRPr lang="en-CA" sz="3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304800"/>
          </a:xfrm>
        </p:spPr>
        <p:txBody>
          <a:bodyPr>
            <a:normAutofit fontScale="90000"/>
          </a:bodyPr>
          <a:lstStyle/>
          <a:p>
            <a:endParaRPr lang="en-CA" dirty="0"/>
          </a:p>
        </p:txBody>
      </p:sp>
      <p:sp>
        <p:nvSpPr>
          <p:cNvPr id="3" name="Content Placeholder 2"/>
          <p:cNvSpPr>
            <a:spLocks noGrp="1"/>
          </p:cNvSpPr>
          <p:nvPr>
            <p:ph sz="quarter" idx="1"/>
          </p:nvPr>
        </p:nvSpPr>
        <p:spPr>
          <a:xfrm>
            <a:off x="0" y="1600200"/>
            <a:ext cx="9144000" cy="5257800"/>
          </a:xfrm>
        </p:spPr>
        <p:txBody>
          <a:bodyPr>
            <a:normAutofit fontScale="70000" lnSpcReduction="20000"/>
          </a:bodyPr>
          <a:lstStyle/>
          <a:p>
            <a:r>
              <a:rPr lang="en-US" dirty="0" smtClean="0"/>
              <a:t>My quick answer is that special needs students definitely need various technologies to gain access to instruction. Yet one of the "aha" moments about the media and learning issue for me was when I was managing a PhD program for instructors who would be serving the deaf and hard of hearing. I realized one day that blind and deaf people have managed to achieve advanced degrees in universities (e.g. Helen Keller was award a BA) and they managed by translating all communication to tactile sensations (touch) through finger and raised symbols on paper. The media they used served as vehicles by providing a sensory mode they were capable of receiving. it gave them access to information and instruction they needed. But their learning was determined not by finger spelling or raised bumps on paper, but via the instructional methods and information they received through the media they could use for access. Since "special needs" covers a wide variety of individual and group differences in needs to have media tailored to fit their special circumstances so that they can have access, it is the instructional methods and instructional design used (e.g. "direct" instruction for students with learning problems, "attention support" for students with attention problems etc) that impacts learning. </a:t>
            </a:r>
            <a:r>
              <a:rPr lang="en-US" dirty="0" smtClean="0">
                <a:solidFill>
                  <a:srgbClr val="FF0000"/>
                </a:solidFill>
              </a:rPr>
              <a:t>We can do just as horrible or wonderful a job for special needs students on media that give them access as we can for average students. Again, it is not the medium that helps learning it is the instructional methods.</a:t>
            </a:r>
            <a:r>
              <a:rPr lang="en-US" dirty="0" smtClean="0"/>
              <a:t/>
            </a:r>
            <a:br>
              <a:rPr lang="en-US" dirty="0" smtClean="0"/>
            </a:br>
            <a:r>
              <a:rPr lang="en-US" dirty="0" smtClean="0"/>
              <a:t/>
            </a:r>
            <a:br>
              <a:rPr lang="en-US" dirty="0" smtClean="0"/>
            </a:br>
            <a:endParaRPr lang="en-CA" dirty="0"/>
          </a:p>
        </p:txBody>
      </p:sp>
      <p:sp>
        <p:nvSpPr>
          <p:cNvPr id="5" name="Rounded Rectangle 4"/>
          <p:cNvSpPr/>
          <p:nvPr/>
        </p:nvSpPr>
        <p:spPr>
          <a:xfrm>
            <a:off x="179512" y="228600"/>
            <a:ext cx="8964488" cy="914400"/>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3600" dirty="0" smtClean="0"/>
              <a:t>His ‘Quick’ Response:</a:t>
            </a:r>
            <a:endParaRPr lang="en-CA" sz="3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US" sz="3200" dirty="0" smtClean="0">
                <a:solidFill>
                  <a:srgbClr val="FF0000"/>
                </a:solidFill>
              </a:rPr>
              <a:t>We can do just as horrible or wonderful a job for special needs students on media that give them access as we can for average students. Again, it is not the medium that helps learning it is the instructional methods.</a:t>
            </a:r>
            <a:endParaRPr lang="en-CA" sz="32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Speaking of 30 years later…</a:t>
            </a:r>
            <a:endParaRPr lang="en-CA" dirty="0"/>
          </a:p>
        </p:txBody>
      </p:sp>
      <p:sp>
        <p:nvSpPr>
          <p:cNvPr id="6" name="Content Placeholder 5"/>
          <p:cNvSpPr>
            <a:spLocks noGrp="1"/>
          </p:cNvSpPr>
          <p:nvPr>
            <p:ph sz="quarter" idx="1"/>
          </p:nvPr>
        </p:nvSpPr>
        <p:spPr/>
        <p:txBody>
          <a:bodyPr/>
          <a:lstStyle/>
          <a:p>
            <a:endParaRPr lang="en-CA"/>
          </a:p>
        </p:txBody>
      </p:sp>
      <p:pic>
        <p:nvPicPr>
          <p:cNvPr id="4" name="Picture 3" descr="http://a2.sphotos.ak.fbcdn.net/hphotos-ak-ash3/557022_435833623113773_653499018_n.jpg"/>
          <p:cNvPicPr/>
          <p:nvPr/>
        </p:nvPicPr>
        <p:blipFill>
          <a:blip r:embed="rId2" cstate="print"/>
          <a:srcRect/>
          <a:stretch>
            <a:fillRect/>
          </a:stretch>
        </p:blipFill>
        <p:spPr bwMode="auto">
          <a:xfrm>
            <a:off x="381000" y="1371600"/>
            <a:ext cx="84582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752600"/>
            <a:ext cx="8153400" cy="4572000"/>
          </a:xfrm>
        </p:spPr>
        <p:txBody>
          <a:bodyPr>
            <a:normAutofit/>
          </a:bodyPr>
          <a:lstStyle/>
          <a:p>
            <a:pPr algn="ctr">
              <a:buNone/>
            </a:pPr>
            <a:r>
              <a:rPr lang="en-CA" sz="2400" dirty="0" smtClean="0"/>
              <a:t>Richard Clark’s now-famous comment about the impact of computers on learning was that the best current evidence is </a:t>
            </a:r>
          </a:p>
          <a:p>
            <a:pPr algn="ctr">
              <a:buNone/>
            </a:pPr>
            <a:r>
              <a:rPr lang="en-CA" sz="2400" dirty="0" smtClean="0"/>
              <a:t>that </a:t>
            </a:r>
            <a:r>
              <a:rPr lang="en-CA" sz="2400" dirty="0" smtClean="0">
                <a:solidFill>
                  <a:schemeClr val="accent2"/>
                </a:solidFill>
              </a:rPr>
              <a:t>“media are mere vehicles that deliver instruction but do not </a:t>
            </a:r>
          </a:p>
          <a:p>
            <a:pPr algn="ctr">
              <a:buNone/>
            </a:pPr>
            <a:r>
              <a:rPr lang="en-CA" sz="2400" dirty="0" smtClean="0">
                <a:solidFill>
                  <a:schemeClr val="accent2"/>
                </a:solidFill>
              </a:rPr>
              <a:t>influence student achievement any more than the truck that de-</a:t>
            </a:r>
          </a:p>
          <a:p>
            <a:pPr algn="ctr">
              <a:buNone/>
            </a:pPr>
            <a:r>
              <a:rPr lang="en-CA" sz="2400" dirty="0" smtClean="0">
                <a:solidFill>
                  <a:schemeClr val="accent2"/>
                </a:solidFill>
              </a:rPr>
              <a:t>livers our groceries causes change in our nutrition” </a:t>
            </a:r>
            <a:r>
              <a:rPr lang="en-CA" sz="2400" dirty="0" smtClean="0"/>
              <a:t>(Clark, 1 983, </a:t>
            </a:r>
          </a:p>
          <a:p>
            <a:pPr algn="ctr">
              <a:buNone/>
            </a:pPr>
            <a:r>
              <a:rPr lang="en-CA" sz="2400" dirty="0" smtClean="0"/>
              <a:t>p. 445). Why has this statement had such a dramatic impact on the field of educational technology? How would you respond </a:t>
            </a:r>
          </a:p>
          <a:p>
            <a:pPr algn="ctr">
              <a:buNone/>
            </a:pPr>
            <a:r>
              <a:rPr lang="en-CA" sz="2400" dirty="0" smtClean="0"/>
              <a:t>to it?</a:t>
            </a:r>
            <a:endParaRPr lang="en-CA" sz="2400" dirty="0"/>
          </a:p>
        </p:txBody>
      </p:sp>
      <p:graphicFrame>
        <p:nvGraphicFramePr>
          <p:cNvPr id="4" name="Diagram 3"/>
          <p:cNvGraphicFramePr/>
          <p:nvPr/>
        </p:nvGraphicFramePr>
        <p:xfrm>
          <a:off x="179512" y="188640"/>
          <a:ext cx="8784976" cy="8640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CA" dirty="0"/>
          </a:p>
        </p:txBody>
      </p:sp>
      <p:sp>
        <p:nvSpPr>
          <p:cNvPr id="3" name="Content Placeholder 2"/>
          <p:cNvSpPr>
            <a:spLocks noGrp="1"/>
          </p:cNvSpPr>
          <p:nvPr>
            <p:ph sz="quarter" idx="1"/>
          </p:nvPr>
        </p:nvSpPr>
        <p:spPr>
          <a:xfrm>
            <a:off x="457200" y="1295400"/>
            <a:ext cx="8229600" cy="5410200"/>
          </a:xfrm>
        </p:spPr>
        <p:txBody>
          <a:bodyPr>
            <a:normAutofit fontScale="85000" lnSpcReduction="20000"/>
          </a:bodyPr>
          <a:lstStyle/>
          <a:p>
            <a:pPr>
              <a:buNone/>
            </a:pPr>
            <a:endParaRPr lang="en-US" dirty="0" smtClean="0"/>
          </a:p>
          <a:p>
            <a:pPr>
              <a:buNone/>
            </a:pPr>
            <a:r>
              <a:rPr lang="en-US" dirty="0" smtClean="0"/>
              <a:t>Clark, Richard E., (2012) </a:t>
            </a:r>
            <a:r>
              <a:rPr lang="en-US" i="1" dirty="0" smtClean="0"/>
              <a:t>Learning From Media</a:t>
            </a:r>
            <a:r>
              <a:rPr lang="en-US" dirty="0" smtClean="0"/>
              <a:t>. Second Ed. </a:t>
            </a:r>
            <a:r>
              <a:rPr lang="en-US" dirty="0" err="1" smtClean="0"/>
              <a:t>Grenwich</a:t>
            </a:r>
            <a:r>
              <a:rPr lang="en-US" dirty="0" smtClean="0"/>
              <a:t>, Conn. Information Age Publishers.</a:t>
            </a:r>
          </a:p>
          <a:p>
            <a:pPr>
              <a:buNone/>
            </a:pPr>
            <a:endParaRPr lang="en-US" dirty="0" smtClean="0"/>
          </a:p>
          <a:p>
            <a:pPr>
              <a:buNone/>
            </a:pPr>
            <a:r>
              <a:rPr lang="en-US" dirty="0" smtClean="0"/>
              <a:t> </a:t>
            </a:r>
            <a:r>
              <a:rPr lang="en-US" dirty="0" smtClean="0">
                <a:hlinkClick r:id="rId2" action="ppaction://hlinkfile"/>
              </a:rPr>
              <a:t>C:\Users\jennifer.nicholson\Documents\Ch. </a:t>
            </a:r>
            <a:r>
              <a:rPr lang="en-US" smtClean="0">
                <a:hlinkClick r:id="rId2" action="ppaction://hlinkfile"/>
              </a:rPr>
              <a:t>18 Richard Clark What's Next.docx</a:t>
            </a:r>
            <a:endParaRPr lang="en-US" dirty="0" smtClean="0"/>
          </a:p>
          <a:p>
            <a:pPr>
              <a:buNone/>
            </a:pPr>
            <a:endParaRPr lang="en-US" dirty="0" smtClean="0"/>
          </a:p>
          <a:p>
            <a:pPr>
              <a:buNone/>
            </a:pPr>
            <a:r>
              <a:rPr lang="en-US" dirty="0" err="1" smtClean="0"/>
              <a:t>Doering</a:t>
            </a:r>
            <a:r>
              <a:rPr lang="en-US" dirty="0" smtClean="0"/>
              <a:t>, Aaron H., </a:t>
            </a:r>
            <a:r>
              <a:rPr lang="en-US" dirty="0" err="1" smtClean="0"/>
              <a:t>Roblyer</a:t>
            </a:r>
            <a:r>
              <a:rPr lang="en-US" i="1" dirty="0" smtClean="0"/>
              <a:t>, </a:t>
            </a:r>
            <a:r>
              <a:rPr lang="en-US" dirty="0" smtClean="0"/>
              <a:t>M.D</a:t>
            </a:r>
            <a:r>
              <a:rPr lang="en-US" i="1" dirty="0" smtClean="0"/>
              <a:t>. Integrating Educational Technology into Teaching</a:t>
            </a:r>
            <a:r>
              <a:rPr lang="en-US" dirty="0" smtClean="0"/>
              <a:t>, Sixth Edition, Pearson, 2000-2013, 1-30</a:t>
            </a:r>
          </a:p>
          <a:p>
            <a:pPr>
              <a:buNone/>
            </a:pPr>
            <a:r>
              <a:rPr lang="en-CA" dirty="0" err="1" smtClean="0"/>
              <a:t>Hiltzig,Michael</a:t>
            </a:r>
            <a:r>
              <a:rPr lang="en-CA" dirty="0" smtClean="0"/>
              <a:t>. (2012, February 4</a:t>
            </a:r>
            <a:r>
              <a:rPr lang="en-CA" baseline="30000" dirty="0" smtClean="0"/>
              <a:t>th</a:t>
            </a:r>
            <a:r>
              <a:rPr lang="en-CA" dirty="0" smtClean="0"/>
              <a:t>). Who really benefits from putting high grade technology in the classrooms? </a:t>
            </a:r>
            <a:r>
              <a:rPr lang="en-CA" i="1" dirty="0" smtClean="0"/>
              <a:t>Los Angeles Times. </a:t>
            </a:r>
            <a:r>
              <a:rPr lang="en-CA" dirty="0" smtClean="0"/>
              <a:t>Business</a:t>
            </a:r>
            <a:r>
              <a:rPr lang="en-CA" i="1" dirty="0" smtClean="0"/>
              <a:t>.</a:t>
            </a:r>
          </a:p>
          <a:p>
            <a:pPr>
              <a:buNone/>
            </a:pPr>
            <a:r>
              <a:rPr lang="en-CA" dirty="0" smtClean="0">
                <a:hlinkClick r:id="rId3"/>
              </a:rPr>
              <a:t>http://articles.latimes.com/2012/feb/04/business/la-fi-hiltzik-20120205</a:t>
            </a:r>
            <a:r>
              <a:rPr lang="en-CA" dirty="0" smtClean="0"/>
              <a:t> 24 June 2012.</a:t>
            </a:r>
          </a:p>
          <a:p>
            <a:pPr>
              <a:buNone/>
            </a:pPr>
            <a:endParaRPr lang="en-CA"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t>
            </a:r>
            <a:endParaRPr lang="en-CA" dirty="0"/>
          </a:p>
        </p:txBody>
      </p:sp>
      <p:sp>
        <p:nvSpPr>
          <p:cNvPr id="3" name="Content Placeholder 2"/>
          <p:cNvSpPr>
            <a:spLocks noGrp="1"/>
          </p:cNvSpPr>
          <p:nvPr>
            <p:ph sz="quarter" idx="1"/>
          </p:nvPr>
        </p:nvSpPr>
        <p:spPr/>
        <p:txBody>
          <a:bodyPr/>
          <a:lstStyle/>
          <a:p>
            <a:pPr>
              <a:buNone/>
            </a:pPr>
            <a:r>
              <a:rPr lang="en-US" dirty="0" err="1" smtClean="0"/>
              <a:t>Kozma</a:t>
            </a:r>
            <a:r>
              <a:rPr lang="en-US" dirty="0" smtClean="0"/>
              <a:t>, Robert. B, “Will Media Influence Learning? Reframing the Debate”, </a:t>
            </a:r>
            <a:r>
              <a:rPr lang="en-US" i="1" dirty="0" smtClean="0"/>
              <a:t>Educational Technology Research and Development</a:t>
            </a:r>
            <a:r>
              <a:rPr lang="en-US" dirty="0" smtClean="0"/>
              <a:t>, The University of Michigan 42 (2) 7-19</a:t>
            </a:r>
            <a:endParaRPr lang="en-CA" dirty="0" smtClean="0"/>
          </a:p>
          <a:p>
            <a:pPr>
              <a:buNone/>
            </a:pPr>
            <a:r>
              <a:rPr lang="en-US" dirty="0" smtClean="0"/>
              <a:t>“Shift Happens”</a:t>
            </a:r>
            <a:endParaRPr lang="en-CA" dirty="0" smtClean="0"/>
          </a:p>
          <a:p>
            <a:pPr>
              <a:buNone/>
            </a:pPr>
            <a:r>
              <a:rPr lang="en-CA" dirty="0" smtClean="0">
                <a:hlinkClick r:id="rId2"/>
              </a:rPr>
              <a:t>http://www.youtube.com/watch?v=TZjRJeWfVtY</a:t>
            </a:r>
            <a:endParaRPr lang="en-CA" dirty="0" smtClean="0"/>
          </a:p>
          <a:p>
            <a:pPr>
              <a:buNone/>
            </a:pPr>
            <a:r>
              <a:rPr lang="en-CA" dirty="0" smtClean="0"/>
              <a:t>Image of Richard Clark: </a:t>
            </a:r>
            <a:r>
              <a:rPr lang="en-CA" dirty="0" smtClean="0">
                <a:hlinkClick r:id="rId3"/>
              </a:rPr>
              <a:t>http://www-bcf.usc.edu/~clark/</a:t>
            </a:r>
            <a:endParaRPr lang="en-CA" dirty="0" smtClean="0"/>
          </a:p>
          <a:p>
            <a:pPr>
              <a:buNone/>
            </a:pPr>
            <a:endParaRPr lang="en-CA" dirty="0" smtClean="0">
              <a:solidFill>
                <a:schemeClr val="accent2"/>
              </a:solidFill>
            </a:endParaRPr>
          </a:p>
          <a:p>
            <a:pPr>
              <a:buNone/>
            </a:pPr>
            <a:endParaRPr lang="en-CA"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Diagram 10"/>
          <p:cNvGraphicFramePr/>
          <p:nvPr/>
        </p:nvGraphicFramePr>
        <p:xfrm>
          <a:off x="179512" y="188640"/>
          <a:ext cx="8784976" cy="864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a:off x="4499992" y="1447800"/>
            <a:ext cx="3888431" cy="5604510"/>
          </a:xfrm>
          <a:prstGeom prst="rect">
            <a:avLst/>
          </a:prstGeom>
          <a:noFill/>
        </p:spPr>
        <p:txBody>
          <a:bodyPr wrap="square" rtlCol="0">
            <a:spAutoFit/>
          </a:bodyPr>
          <a:lstStyle/>
          <a:p>
            <a:pPr marL="0" lvl="4">
              <a:buFont typeface="Arial" pitchFamily="34" charset="0"/>
              <a:buChar char="•"/>
            </a:pPr>
            <a:r>
              <a:rPr lang="en-CA" sz="2400" dirty="0" smtClean="0"/>
              <a:t> In 1983 Richard Clark  (Robyler &amp; Doering, 2013) proposed that media, or the use of a specific medium, did not influence student learning and/ or achievement.  </a:t>
            </a:r>
          </a:p>
          <a:p>
            <a:pPr marL="0" lvl="4"/>
            <a:endParaRPr lang="en-CA" sz="2400" dirty="0" smtClean="0"/>
          </a:p>
          <a:p>
            <a:pPr marL="0" lvl="4">
              <a:buFont typeface="Arial" pitchFamily="34" charset="0"/>
              <a:buChar char="•"/>
            </a:pPr>
            <a:r>
              <a:rPr lang="en-CA" sz="2400" dirty="0"/>
              <a:t> </a:t>
            </a:r>
            <a:r>
              <a:rPr lang="en-CA" sz="2400" dirty="0" smtClean="0"/>
              <a:t>Clark (Robyler &amp; Doering, 2013) suggested that studies which promote media as a means of improving student achievement did not take the following factors into consideration:</a:t>
            </a:r>
          </a:p>
          <a:p>
            <a:pPr marL="0" lvl="4">
              <a:buFont typeface="Arial" pitchFamily="34" charset="0"/>
              <a:buChar char="•"/>
            </a:pPr>
            <a:endParaRPr lang="en-CA" dirty="0" smtClean="0"/>
          </a:p>
        </p:txBody>
      </p:sp>
      <p:pic>
        <p:nvPicPr>
          <p:cNvPr id="6" name="Picture 4" descr="http://hansuk.files.wordpress.com/2010/02/dickclark.jpg"/>
          <p:cNvPicPr>
            <a:picLocks noChangeAspect="1" noChangeArrowheads="1"/>
          </p:cNvPicPr>
          <p:nvPr/>
        </p:nvPicPr>
        <p:blipFill>
          <a:blip r:embed="rId8" cstate="print"/>
          <a:srcRect/>
          <a:stretch>
            <a:fillRect/>
          </a:stretch>
        </p:blipFill>
        <p:spPr bwMode="auto">
          <a:xfrm>
            <a:off x="228600" y="2209800"/>
            <a:ext cx="3962400" cy="297180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Factors</a:t>
            </a:r>
            <a:endParaRPr lang="en-CA" dirty="0"/>
          </a:p>
        </p:txBody>
      </p:sp>
      <p:sp>
        <p:nvSpPr>
          <p:cNvPr id="3" name="Content Placeholder 2"/>
          <p:cNvSpPr>
            <a:spLocks noGrp="1"/>
          </p:cNvSpPr>
          <p:nvPr>
            <p:ph sz="quarter" idx="1"/>
          </p:nvPr>
        </p:nvSpPr>
        <p:spPr/>
        <p:txBody>
          <a:bodyPr/>
          <a:lstStyle/>
          <a:p>
            <a:pPr marL="0" lvl="4">
              <a:buFont typeface="Arial" pitchFamily="34" charset="0"/>
              <a:buChar char="•"/>
            </a:pPr>
            <a:r>
              <a:rPr lang="en-CA" sz="4000" dirty="0" smtClean="0">
                <a:solidFill>
                  <a:schemeClr val="accent2"/>
                </a:solidFill>
              </a:rPr>
              <a:t>1. </a:t>
            </a:r>
            <a:r>
              <a:rPr lang="en-CA" sz="4000" i="1" dirty="0" smtClean="0">
                <a:solidFill>
                  <a:schemeClr val="accent2"/>
                </a:solidFill>
              </a:rPr>
              <a:t>differences</a:t>
            </a:r>
            <a:r>
              <a:rPr lang="en-CA" sz="4000" dirty="0" smtClean="0">
                <a:solidFill>
                  <a:schemeClr val="accent2"/>
                </a:solidFill>
              </a:rPr>
              <a:t> </a:t>
            </a:r>
            <a:r>
              <a:rPr lang="en-CA" sz="4000" dirty="0" smtClean="0"/>
              <a:t>in what is being taught </a:t>
            </a:r>
          </a:p>
          <a:p>
            <a:pPr marL="0" lvl="4">
              <a:buFont typeface="Arial" pitchFamily="34" charset="0"/>
              <a:buChar char="•"/>
            </a:pPr>
            <a:r>
              <a:rPr lang="en-CA" sz="4000" dirty="0" smtClean="0">
                <a:solidFill>
                  <a:schemeClr val="accent2"/>
                </a:solidFill>
              </a:rPr>
              <a:t>2. </a:t>
            </a:r>
            <a:r>
              <a:rPr lang="en-CA" sz="4000" dirty="0" smtClean="0"/>
              <a:t>who is teaching it</a:t>
            </a:r>
          </a:p>
          <a:p>
            <a:pPr marL="0" lvl="4">
              <a:buFont typeface="Arial" pitchFamily="34" charset="0"/>
              <a:buChar char="•"/>
            </a:pPr>
            <a:r>
              <a:rPr lang="en-CA" sz="4000" dirty="0" smtClean="0">
                <a:solidFill>
                  <a:schemeClr val="accent2"/>
                </a:solidFill>
              </a:rPr>
              <a:t>3. </a:t>
            </a:r>
            <a:r>
              <a:rPr lang="en-CA" sz="4000" dirty="0" smtClean="0"/>
              <a:t>the methods being used</a:t>
            </a:r>
          </a:p>
          <a:p>
            <a:pPr marL="0" lvl="4">
              <a:buFont typeface="Arial" pitchFamily="34" charset="0"/>
              <a:buChar char="•"/>
            </a:pPr>
            <a:r>
              <a:rPr lang="en-CA" sz="4000" dirty="0" smtClean="0">
                <a:solidFill>
                  <a:schemeClr val="accent2"/>
                </a:solidFill>
              </a:rPr>
              <a:t>4. </a:t>
            </a:r>
            <a:r>
              <a:rPr lang="en-CA" sz="4000" dirty="0" smtClean="0"/>
              <a:t>and the novelty of the technology.</a:t>
            </a:r>
          </a:p>
          <a:p>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524000"/>
            <a:ext cx="8153400" cy="2895600"/>
          </a:xfrm>
        </p:spPr>
        <p:txBody>
          <a:bodyPr>
            <a:normAutofit/>
          </a:bodyPr>
          <a:lstStyle/>
          <a:p>
            <a:pPr marL="320040" lvl="4" indent="-320040">
              <a:spcBef>
                <a:spcPts val="700"/>
              </a:spcBef>
              <a:buClr>
                <a:schemeClr val="accent2"/>
              </a:buClr>
              <a:buSzPct val="60000"/>
              <a:buFont typeface="Wingdings"/>
              <a:buChar char=""/>
            </a:pPr>
            <a:r>
              <a:rPr lang="en-CA" sz="3200" dirty="0" smtClean="0"/>
              <a:t>Based on Clark’s now famous quotation it would appear that he believes that the content being taught is more important than the media being used to present or deliver  it. </a:t>
            </a:r>
          </a:p>
          <a:p>
            <a:pPr marL="320040" lvl="4" indent="-320040">
              <a:spcBef>
                <a:spcPts val="700"/>
              </a:spcBef>
              <a:buClr>
                <a:schemeClr val="accent2"/>
              </a:buClr>
              <a:buSzPct val="60000"/>
              <a:buFont typeface="Wingdings"/>
              <a:buChar char=""/>
            </a:pPr>
            <a:endParaRPr lang="en-CA" sz="2400" dirty="0" smtClean="0"/>
          </a:p>
        </p:txBody>
      </p:sp>
      <p:pic>
        <p:nvPicPr>
          <p:cNvPr id="17410" name="Picture 2" descr="http://us.123rf.com/400wm/400/400/busja/busja0912/busja091200012/6044976-detailed-vectorial-image-of-red-truck-isolated-on-white-background.jpg"/>
          <p:cNvPicPr>
            <a:picLocks noChangeAspect="1" noChangeArrowheads="1"/>
          </p:cNvPicPr>
          <p:nvPr/>
        </p:nvPicPr>
        <p:blipFill>
          <a:blip r:embed="rId2" cstate="print"/>
          <a:srcRect/>
          <a:stretch>
            <a:fillRect/>
          </a:stretch>
        </p:blipFill>
        <p:spPr bwMode="auto">
          <a:xfrm>
            <a:off x="533400" y="3542580"/>
            <a:ext cx="3429000" cy="2782019"/>
          </a:xfrm>
          <a:prstGeom prst="rect">
            <a:avLst/>
          </a:prstGeom>
          <a:noFill/>
        </p:spPr>
      </p:pic>
      <p:pic>
        <p:nvPicPr>
          <p:cNvPr id="17412" name="Picture 4" descr="http://fillyourplate.files.wordpress.com/2010/07/groceries2.jpg"/>
          <p:cNvPicPr>
            <a:picLocks noChangeAspect="1" noChangeArrowheads="1"/>
          </p:cNvPicPr>
          <p:nvPr/>
        </p:nvPicPr>
        <p:blipFill>
          <a:blip r:embed="rId3" cstate="print"/>
          <a:srcRect/>
          <a:stretch>
            <a:fillRect/>
          </a:stretch>
        </p:blipFill>
        <p:spPr bwMode="auto">
          <a:xfrm>
            <a:off x="4876800" y="3505200"/>
            <a:ext cx="3786912" cy="3352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2"/>
                                        </p:tgtEl>
                                        <p:attrNameLst>
                                          <p:attrName>style.visibility</p:attrName>
                                        </p:attrNameLst>
                                      </p:cBhvr>
                                      <p:to>
                                        <p:strVal val="visible"/>
                                      </p:to>
                                    </p:set>
                                    <p:anim calcmode="lin" valueType="num">
                                      <p:cBhvr additive="base">
                                        <p:cTn id="13" dur="500" fill="hold"/>
                                        <p:tgtEl>
                                          <p:spTgt spid="17412"/>
                                        </p:tgtEl>
                                        <p:attrNameLst>
                                          <p:attrName>ppt_x</p:attrName>
                                        </p:attrNameLst>
                                      </p:cBhvr>
                                      <p:tavLst>
                                        <p:tav tm="0">
                                          <p:val>
                                            <p:strVal val="#ppt_x"/>
                                          </p:val>
                                        </p:tav>
                                        <p:tav tm="100000">
                                          <p:val>
                                            <p:strVal val="#ppt_x"/>
                                          </p:val>
                                        </p:tav>
                                      </p:tavLst>
                                    </p:anim>
                                    <p:anim calcmode="lin" valueType="num">
                                      <p:cBhvr additive="base">
                                        <p:cTn id="14"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76200" y="0"/>
          <a:ext cx="8964488" cy="1052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51521" y="1524000"/>
            <a:ext cx="8892480" cy="5029200"/>
          </a:xfrm>
          <a:prstGeom prst="rect">
            <a:avLst/>
          </a:prstGeom>
          <a:noFill/>
        </p:spPr>
        <p:txBody>
          <a:bodyPr wrap="square" rtlCol="0">
            <a:spAutoFit/>
          </a:bodyPr>
          <a:lstStyle/>
          <a:p>
            <a:r>
              <a:rPr lang="en-CA" sz="2800" dirty="0" smtClean="0"/>
              <a:t>Robyler &amp; Doering (2013) state that</a:t>
            </a:r>
            <a:r>
              <a:rPr lang="en-CA" sz="2800" i="1" dirty="0" smtClean="0"/>
              <a:t>: </a:t>
            </a:r>
            <a:r>
              <a:rPr lang="en-CA" sz="2800" dirty="0" smtClean="0"/>
              <a:t>“Educational technology is a combination of the processes and tools involved in addressing educational needs and problems, with an emphasis on applying the most current digital and information tools.”</a:t>
            </a:r>
          </a:p>
          <a:p>
            <a:endParaRPr lang="en-US" sz="2800" i="1" dirty="0" smtClean="0"/>
          </a:p>
          <a:p>
            <a:r>
              <a:rPr lang="en-US" sz="2800" dirty="0" smtClean="0"/>
              <a:t>AECT as cited in </a:t>
            </a:r>
            <a:r>
              <a:rPr lang="en-CA" sz="2800" dirty="0" err="1" smtClean="0"/>
              <a:t>Robyler</a:t>
            </a:r>
            <a:r>
              <a:rPr lang="en-CA" sz="2800" dirty="0" smtClean="0"/>
              <a:t> &amp; </a:t>
            </a:r>
            <a:r>
              <a:rPr lang="en-CA" sz="2800" dirty="0" err="1" smtClean="0"/>
              <a:t>Doering</a:t>
            </a:r>
            <a:r>
              <a:rPr lang="en-CA" sz="2800" dirty="0" smtClean="0"/>
              <a:t> </a:t>
            </a:r>
            <a:r>
              <a:rPr lang="en-US" sz="2800" dirty="0" smtClean="0"/>
              <a:t>(2013) {Educational Technology} is the study and ethical practice of facilitating learning and improving performance by creating, using and managing appropriate technological processes and resources</a:t>
            </a:r>
            <a:r>
              <a:rPr lang="en-US" sz="3200" dirty="0" smtClean="0"/>
              <a:t>.</a:t>
            </a:r>
            <a:endParaRPr lang="en-CA" sz="3200"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lvl="0"/>
            <a:r>
              <a:rPr lang="en-CA" sz="2800" dirty="0" smtClean="0"/>
              <a:t/>
            </a:r>
            <a:br>
              <a:rPr lang="en-CA" sz="2800" dirty="0" smtClean="0"/>
            </a:br>
            <a:endParaRPr lang="en-CA" sz="2800" dirty="0"/>
          </a:p>
        </p:txBody>
      </p:sp>
      <p:sp>
        <p:nvSpPr>
          <p:cNvPr id="3" name="Content Placeholder 2"/>
          <p:cNvSpPr>
            <a:spLocks noGrp="1"/>
          </p:cNvSpPr>
          <p:nvPr>
            <p:ph sz="quarter" idx="1"/>
          </p:nvPr>
        </p:nvSpPr>
        <p:spPr>
          <a:xfrm>
            <a:off x="609600" y="2209800"/>
            <a:ext cx="8153400" cy="3819128"/>
          </a:xfrm>
        </p:spPr>
        <p:txBody>
          <a:bodyPr>
            <a:normAutofit/>
          </a:bodyPr>
          <a:lstStyle/>
          <a:p>
            <a:pPr>
              <a:buNone/>
            </a:pPr>
            <a:r>
              <a:rPr lang="en-CA" dirty="0" smtClean="0"/>
              <a:t>  Clark’s statement stands in </a:t>
            </a:r>
            <a:r>
              <a:rPr lang="en-CA" u="sng" dirty="0" smtClean="0">
                <a:solidFill>
                  <a:schemeClr val="accent2"/>
                </a:solidFill>
              </a:rPr>
              <a:t>stark contrast </a:t>
            </a:r>
            <a:r>
              <a:rPr lang="en-CA" dirty="0" smtClean="0"/>
              <a:t>to the field of educational technology which encourages the use of current technology to promote learning.  He suggests that the media or technology that teachers may use is not as important as the content being taught, the method in which it is being taught and by whom it is being taught by.</a:t>
            </a:r>
            <a:endParaRPr lang="en-CA" dirty="0"/>
          </a:p>
        </p:txBody>
      </p:sp>
      <p:grpSp>
        <p:nvGrpSpPr>
          <p:cNvPr id="14" name="Group 13"/>
          <p:cNvGrpSpPr/>
          <p:nvPr/>
        </p:nvGrpSpPr>
        <p:grpSpPr>
          <a:xfrm>
            <a:off x="0" y="0"/>
            <a:ext cx="8964488" cy="1500673"/>
            <a:chOff x="0" y="-2295240"/>
            <a:chExt cx="8964488" cy="3292385"/>
          </a:xfrm>
          <a:scene3d>
            <a:camera prst="orthographicFront"/>
            <a:lightRig rig="flat" dir="t"/>
          </a:scene3d>
        </p:grpSpPr>
        <p:sp>
          <p:nvSpPr>
            <p:cNvPr id="15" name="Rounded Rectangle 14"/>
            <p:cNvSpPr/>
            <p:nvPr/>
          </p:nvSpPr>
          <p:spPr>
            <a:xfrm>
              <a:off x="0" y="-1960882"/>
              <a:ext cx="8964488" cy="2173316"/>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r>
                <a:rPr lang="en-US" sz="2800" dirty="0" smtClean="0"/>
                <a:t>Why has this statement had such a dramatic impact on the field of educational technology?</a:t>
              </a:r>
              <a:endParaRPr lang="en-CA" sz="2800" dirty="0"/>
            </a:p>
          </p:txBody>
        </p:sp>
        <p:sp>
          <p:nvSpPr>
            <p:cNvPr id="16" name="Rounded Rectangle 4"/>
            <p:cNvSpPr/>
            <p:nvPr/>
          </p:nvSpPr>
          <p:spPr>
            <a:xfrm>
              <a:off x="51175" y="-2295240"/>
              <a:ext cx="8862138" cy="329238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endParaRPr lang="en-CA" sz="3600" kern="1200" dirty="0"/>
            </a:p>
          </p:txBody>
        </p:sp>
      </p:gr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buNone/>
            </a:pPr>
            <a:r>
              <a:rPr lang="en-US" dirty="0" smtClean="0"/>
              <a:t>   As educators we must consider the impact of Clark’s statement and its dramatic impact on the field of educational technology and the way students are using this technology. Therefore, educators must realize that technology itself is not the answer; it is properly using and integrating that technology that makes the difference in student achievement. </a:t>
            </a:r>
            <a:endParaRPr lang="en-CA" dirty="0"/>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28600"/>
          </a:xfrm>
        </p:spPr>
        <p:txBody>
          <a:bodyPr>
            <a:noAutofit/>
          </a:bodyPr>
          <a:lstStyle/>
          <a:p>
            <a:r>
              <a:rPr lang="en-CA" sz="3600" dirty="0" smtClean="0"/>
              <a:t/>
            </a:r>
            <a:br>
              <a:rPr lang="en-CA" sz="3600" dirty="0" smtClean="0"/>
            </a:br>
            <a:r>
              <a:rPr lang="en-CA" sz="3600" dirty="0" smtClean="0"/>
              <a:t/>
            </a:r>
            <a:br>
              <a:rPr lang="en-CA" sz="3600" dirty="0" smtClean="0"/>
            </a:br>
            <a:endParaRPr lang="en-CA" sz="3600" dirty="0"/>
          </a:p>
        </p:txBody>
      </p:sp>
      <p:sp>
        <p:nvSpPr>
          <p:cNvPr id="3" name="Content Placeholder 2"/>
          <p:cNvSpPr>
            <a:spLocks noGrp="1"/>
          </p:cNvSpPr>
          <p:nvPr>
            <p:ph sz="quarter" idx="1"/>
          </p:nvPr>
        </p:nvSpPr>
        <p:spPr>
          <a:xfrm>
            <a:off x="457200" y="1600200"/>
            <a:ext cx="8229600" cy="5257800"/>
          </a:xfrm>
        </p:spPr>
        <p:txBody>
          <a:bodyPr>
            <a:normAutofit/>
          </a:bodyPr>
          <a:lstStyle/>
          <a:p>
            <a:pPr>
              <a:buNone/>
            </a:pPr>
            <a:r>
              <a:rPr lang="en-CA" sz="2800" u="sng" dirty="0" smtClean="0">
                <a:solidFill>
                  <a:schemeClr val="accent2"/>
                </a:solidFill>
              </a:rPr>
              <a:t>Why we agree with Clark-</a:t>
            </a:r>
          </a:p>
          <a:p>
            <a:pPr>
              <a:buFont typeface="Wingdings" pitchFamily="2" charset="2"/>
              <a:buChar char="§"/>
            </a:pPr>
            <a:r>
              <a:rPr lang="en-CA" sz="2800" dirty="0" smtClean="0"/>
              <a:t>Technology alone does not teach students, teachers teach students.</a:t>
            </a:r>
          </a:p>
          <a:p>
            <a:pPr>
              <a:buFont typeface="Wingdings" pitchFamily="2" charset="2"/>
              <a:buChar char="§"/>
            </a:pPr>
            <a:r>
              <a:rPr lang="en-CA" sz="2800" dirty="0" smtClean="0"/>
              <a:t>Many teachers are not adequately trained on how to use current technology, how can they then teach using these mediums?</a:t>
            </a:r>
          </a:p>
          <a:p>
            <a:pPr>
              <a:buFont typeface="Wingdings" pitchFamily="2" charset="2"/>
              <a:buChar char="§"/>
            </a:pPr>
            <a:r>
              <a:rPr lang="en-CA" sz="2800" dirty="0" smtClean="0"/>
              <a:t>Administrators seem to be more concerned with bragging rights </a:t>
            </a:r>
            <a:r>
              <a:rPr lang="en-CA" sz="2800" dirty="0" err="1" smtClean="0"/>
              <a:t>ie</a:t>
            </a:r>
            <a:r>
              <a:rPr lang="en-CA" sz="2800" dirty="0" smtClean="0"/>
              <a:t> “</a:t>
            </a:r>
            <a:r>
              <a:rPr lang="en-CA" sz="2800" i="1" dirty="0" smtClean="0"/>
              <a:t>Every classroom in my school has a </a:t>
            </a:r>
            <a:r>
              <a:rPr lang="en-CA" sz="2800" i="1" dirty="0" err="1" smtClean="0"/>
              <a:t>SmartBoard</a:t>
            </a:r>
            <a:r>
              <a:rPr lang="en-CA" sz="2800" i="1" dirty="0" smtClean="0"/>
              <a:t>”,  </a:t>
            </a:r>
            <a:r>
              <a:rPr lang="en-CA" sz="2800" dirty="0" smtClean="0"/>
              <a:t>rather than “</a:t>
            </a:r>
            <a:r>
              <a:rPr lang="en-CA" sz="2800" i="1" dirty="0" smtClean="0"/>
              <a:t>Every teacher in my school has gone through extensive </a:t>
            </a:r>
            <a:r>
              <a:rPr lang="en-CA" sz="2800" i="1" dirty="0" err="1" smtClean="0"/>
              <a:t>SmartBoard</a:t>
            </a:r>
            <a:r>
              <a:rPr lang="en-CA" sz="2800" i="1" dirty="0" smtClean="0"/>
              <a:t> training”.</a:t>
            </a:r>
          </a:p>
          <a:p>
            <a:pPr>
              <a:buFont typeface="Wingdings" pitchFamily="2" charset="2"/>
              <a:buChar char="§"/>
            </a:pPr>
            <a:endParaRPr lang="en-CA" sz="2800" dirty="0"/>
          </a:p>
        </p:txBody>
      </p:sp>
      <p:sp>
        <p:nvSpPr>
          <p:cNvPr id="5" name="Rounded Rectangle 4"/>
          <p:cNvSpPr/>
          <p:nvPr/>
        </p:nvSpPr>
        <p:spPr>
          <a:xfrm>
            <a:off x="179512" y="152400"/>
            <a:ext cx="8964488" cy="937845"/>
          </a:xfrm>
          <a:prstGeom prst="roundRect">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pPr algn="ctr"/>
            <a:r>
              <a:rPr lang="en-US" sz="2800" dirty="0" smtClean="0"/>
              <a:t>How would you respond to it?</a:t>
            </a:r>
            <a:endParaRPr lang="en-CA" sz="2800" dirty="0"/>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805</TotalTime>
  <Words>1510</Words>
  <Application>Microsoft Office PowerPoint</Application>
  <PresentationFormat>On-screen Show (4:3)</PresentationFormat>
  <Paragraphs>77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Median</vt:lpstr>
      <vt:lpstr>Educational Technology and Student Achievement in the 21st Century:</vt:lpstr>
      <vt:lpstr>Slide 2</vt:lpstr>
      <vt:lpstr>Slide 3</vt:lpstr>
      <vt:lpstr>Factors</vt:lpstr>
      <vt:lpstr>Slide 5</vt:lpstr>
      <vt:lpstr>Slide 6</vt:lpstr>
      <vt:lpstr> </vt:lpstr>
      <vt:lpstr>Slide 8</vt:lpstr>
      <vt:lpstr>  </vt:lpstr>
      <vt:lpstr>Slide 10</vt:lpstr>
      <vt:lpstr>Why we Agree Continued</vt:lpstr>
      <vt:lpstr> </vt:lpstr>
      <vt:lpstr>Disagree Cont’d</vt:lpstr>
      <vt:lpstr>Slide 14</vt:lpstr>
      <vt:lpstr>Slide 15</vt:lpstr>
      <vt:lpstr>Slide 16</vt:lpstr>
      <vt:lpstr>Slide 17</vt:lpstr>
      <vt:lpstr>Slide 18</vt:lpstr>
      <vt:lpstr>Speaking of 30 years later…</vt:lpstr>
      <vt:lpstr>Bibliography</vt:lpstr>
      <vt:lpstr>Bibliography </vt:lpstr>
    </vt:vector>
  </TitlesOfParts>
  <Company>Province of N.B.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Technology and Student Achievement in the 21st Century: The Richard Clark Debate</dc:title>
  <dc:creator>School District 8</dc:creator>
  <cp:lastModifiedBy>Province of NS</cp:lastModifiedBy>
  <cp:revision>59</cp:revision>
  <dcterms:created xsi:type="dcterms:W3CDTF">2012-06-26T00:41:56Z</dcterms:created>
  <dcterms:modified xsi:type="dcterms:W3CDTF">2012-07-05T17:29:22Z</dcterms:modified>
</cp:coreProperties>
</file>